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0C-6CC9-4818-9619-BEDF3DB2080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097-5F10-4C57-AE4E-E61F199F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47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0C-6CC9-4818-9619-BEDF3DB2080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097-5F10-4C57-AE4E-E61F199F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63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0C-6CC9-4818-9619-BEDF3DB2080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097-5F10-4C57-AE4E-E61F199F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9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0C-6CC9-4818-9619-BEDF3DB2080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097-5F10-4C57-AE4E-E61F199F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1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0C-6CC9-4818-9619-BEDF3DB2080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097-5F10-4C57-AE4E-E61F199F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2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0C-6CC9-4818-9619-BEDF3DB2080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097-5F10-4C57-AE4E-E61F199F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96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0C-6CC9-4818-9619-BEDF3DB2080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097-5F10-4C57-AE4E-E61F199F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70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0C-6CC9-4818-9619-BEDF3DB2080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097-5F10-4C57-AE4E-E61F199F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81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0C-6CC9-4818-9619-BEDF3DB2080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097-5F10-4C57-AE4E-E61F199F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94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0C-6CC9-4818-9619-BEDF3DB2080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097-5F10-4C57-AE4E-E61F199F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8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0C-6CC9-4818-9619-BEDF3DB2080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097-5F10-4C57-AE4E-E61F199F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81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140C-6CC9-4818-9619-BEDF3DB20809}" type="datetimeFigureOut">
              <a:rPr lang="de-DE" smtClean="0"/>
              <a:t>17.01.2023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BA097-5F10-4C57-AE4E-E61F199FC1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66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6264696" cy="1728192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br>
              <a:rPr lang="de-DE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2023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1981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04037"/>
            <a:ext cx="4176464" cy="27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8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u="sng" dirty="0"/>
              <a:t>Sprachfähigkeiten /Sprechvermögen  </a:t>
            </a:r>
            <a:endParaRPr lang="de-DE" dirty="0"/>
          </a:p>
          <a:p>
            <a:r>
              <a:rPr lang="de-DE" dirty="0"/>
              <a:t>Die Sprachentwicklung ist bis 6. Lebensjahr weitgehend abgeschlossen.</a:t>
            </a:r>
          </a:p>
          <a:p>
            <a:r>
              <a:rPr lang="de-DE" dirty="0"/>
              <a:t>Wer gut mit Sprache umgehen kann, lernt leichter Schreiben und Lesen.</a:t>
            </a:r>
          </a:p>
          <a:p>
            <a:r>
              <a:rPr lang="de-DE" dirty="0"/>
              <a:t>Vorlesen ist sehr wichtig. Es schafft Nähe, fördert die Konzentration und dient zur Wortschatzerweiterung.</a:t>
            </a:r>
          </a:p>
          <a:p>
            <a:r>
              <a:rPr lang="de-DE" dirty="0"/>
              <a:t>Lesen fördert abstraktes Denken und regt zur Fantasie an.</a:t>
            </a:r>
          </a:p>
          <a:p>
            <a:endParaRPr lang="de-DE" dirty="0"/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10" y="4149080"/>
            <a:ext cx="2519419" cy="87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u="sng" dirty="0"/>
              <a:t>Sprachfähigkeiten /Sprechvermögen  </a:t>
            </a:r>
            <a:endParaRPr lang="de-DE" dirty="0"/>
          </a:p>
          <a:p>
            <a:r>
              <a:rPr lang="de-DE" dirty="0"/>
              <a:t>Beherrschung aller Buchstaben?</a:t>
            </a:r>
          </a:p>
          <a:p>
            <a:r>
              <a:rPr lang="de-DE" dirty="0"/>
              <a:t>Deutliches Sprechen?</a:t>
            </a:r>
          </a:p>
          <a:p>
            <a:r>
              <a:rPr lang="de-DE" dirty="0"/>
              <a:t>Sich mitteilen können</a:t>
            </a:r>
          </a:p>
          <a:p>
            <a:r>
              <a:rPr lang="de-DE" dirty="0"/>
              <a:t>Gefühle äußern</a:t>
            </a:r>
          </a:p>
          <a:p>
            <a:r>
              <a:rPr lang="de-DE" dirty="0"/>
              <a:t>Anweisungen verstehen</a:t>
            </a:r>
          </a:p>
          <a:p>
            <a:r>
              <a:rPr lang="de-DE" dirty="0"/>
              <a:t>Zuhören</a:t>
            </a:r>
          </a:p>
          <a:p>
            <a:r>
              <a:rPr lang="de-DE" dirty="0"/>
              <a:t>Eigenes Sprachvorbild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04" y="5138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0968"/>
            <a:ext cx="2808312" cy="9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0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u="sng" dirty="0">
                <a:latin typeface="Comic Sans MS" panose="030F0702030302020204" pitchFamily="66" charset="0"/>
              </a:rPr>
              <a:t>Wahrnehmungsfähigkeit </a:t>
            </a:r>
          </a:p>
          <a:p>
            <a:r>
              <a:rPr lang="de-DE" dirty="0">
                <a:latin typeface="Comic Sans MS" panose="030F0702030302020204" pitchFamily="66" charset="0"/>
              </a:rPr>
              <a:t>Genau schauen, hören, fühlen – wichtig für lesen und schreiben lernen</a:t>
            </a:r>
          </a:p>
          <a:p>
            <a:r>
              <a:rPr lang="de-DE" dirty="0">
                <a:latin typeface="Comic Sans MS" panose="030F0702030302020204" pitchFamily="66" charset="0"/>
              </a:rPr>
              <a:t>Suchbilder, genaues Betrachten – wichtig zur Buchstabenunterscheidung </a:t>
            </a:r>
            <a:r>
              <a:rPr lang="de-DE" dirty="0" err="1">
                <a:latin typeface="Comic Sans MS" panose="030F0702030302020204" pitchFamily="66" charset="0"/>
              </a:rPr>
              <a:t>bd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gpq</a:t>
            </a:r>
            <a:endParaRPr lang="de-DE" dirty="0">
              <a:latin typeface="Comic Sans MS" panose="030F0702030302020204" pitchFamily="66" charset="0"/>
            </a:endParaRPr>
          </a:p>
          <a:p>
            <a:r>
              <a:rPr lang="de-DE" dirty="0">
                <a:latin typeface="Comic Sans MS" panose="030F0702030302020204" pitchFamily="66" charset="0"/>
              </a:rPr>
              <a:t>Würfelspiele, Mengen</a:t>
            </a:r>
          </a:p>
          <a:p>
            <a:r>
              <a:rPr lang="de-DE" dirty="0">
                <a:latin typeface="Comic Sans MS" panose="030F0702030302020204" pitchFamily="66" charset="0"/>
              </a:rPr>
              <a:t>Reimspiele, Zungenbrecher</a:t>
            </a:r>
          </a:p>
          <a:p>
            <a:r>
              <a:rPr lang="de-DE" dirty="0">
                <a:latin typeface="Comic Sans MS" panose="030F0702030302020204" pitchFamily="66" charset="0"/>
              </a:rPr>
              <a:t>Aufträge nur einmal deutlich erklären</a:t>
            </a:r>
          </a:p>
          <a:p>
            <a:r>
              <a:rPr lang="de-DE" dirty="0">
                <a:latin typeface="Comic Sans MS" panose="030F0702030302020204" pitchFamily="66" charset="0"/>
              </a:rPr>
              <a:t>Viele Spiele fördern die Basisfähigkeiten in der Vorschule und im Kindergarten</a:t>
            </a:r>
          </a:p>
          <a:p>
            <a:endParaRPr lang="de-DE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53724"/>
            <a:ext cx="2808312" cy="9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u="sng" dirty="0" err="1">
                <a:latin typeface="Comic Sans MS" panose="030F0702030302020204" pitchFamily="66" charset="0"/>
              </a:rPr>
              <a:t>Anstrengsungbereitschaft</a:t>
            </a:r>
            <a:r>
              <a:rPr lang="de-DE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de-DE" dirty="0">
                <a:latin typeface="Comic Sans MS" panose="030F0702030302020204" pitchFamily="66" charset="0"/>
              </a:rPr>
              <a:t>Ausdauer, Durchhaltevermögen und Konzentration</a:t>
            </a:r>
          </a:p>
          <a:p>
            <a:r>
              <a:rPr lang="de-DE" dirty="0">
                <a:latin typeface="Comic Sans MS" panose="030F0702030302020204" pitchFamily="66" charset="0"/>
              </a:rPr>
              <a:t>Phase der Bewegung und Phasen des Stillsitzens</a:t>
            </a:r>
          </a:p>
          <a:p>
            <a:r>
              <a:rPr lang="de-DE" dirty="0">
                <a:latin typeface="Comic Sans MS" panose="030F0702030302020204" pitchFamily="66" charset="0"/>
              </a:rPr>
              <a:t>Selbstbestimmtes zielgerichtetes Tun</a:t>
            </a:r>
          </a:p>
          <a:p>
            <a:r>
              <a:rPr lang="de-DE" dirty="0">
                <a:latin typeface="Comic Sans MS" panose="030F0702030302020204" pitchFamily="66" charset="0"/>
              </a:rPr>
              <a:t>Kinder müssen auch einmal Entscheidungen aushalten können</a:t>
            </a:r>
          </a:p>
          <a:p>
            <a:r>
              <a:rPr lang="de-DE" dirty="0">
                <a:latin typeface="Comic Sans MS" panose="030F0702030302020204" pitchFamily="66" charset="0"/>
              </a:rPr>
              <a:t>Spiele zu Ende spielen</a:t>
            </a:r>
          </a:p>
          <a:p>
            <a:r>
              <a:rPr lang="de-DE" dirty="0">
                <a:latin typeface="Comic Sans MS" panose="030F0702030302020204" pitchFamily="66" charset="0"/>
              </a:rPr>
              <a:t>Ehrliche Rückmeldungen</a:t>
            </a:r>
          </a:p>
          <a:p>
            <a:r>
              <a:rPr lang="de-DE" dirty="0">
                <a:latin typeface="Comic Sans MS" panose="030F0702030302020204" pitchFamily="66" charset="0"/>
              </a:rPr>
              <a:t>Glaubwürdiges Lob</a:t>
            </a:r>
          </a:p>
          <a:p>
            <a:r>
              <a:rPr lang="de-DE" dirty="0">
                <a:latin typeface="Comic Sans MS" panose="030F0702030302020204" pitchFamily="66" charset="0"/>
              </a:rPr>
              <a:t>Bei Misserfolgen Lösungen anbieten (Anforderungen auf erfolgversprechendes Niveau anpassen)</a:t>
            </a:r>
          </a:p>
          <a:p>
            <a:endParaRPr lang="de-DE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de-DE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25" y="3645024"/>
            <a:ext cx="2808312" cy="9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7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b="1" u="sng" dirty="0" err="1">
                <a:latin typeface="Comic Sans MS" panose="030F0702030302020204" pitchFamily="66" charset="0"/>
              </a:rPr>
              <a:t>Anstrengsungbereitschaft</a:t>
            </a:r>
            <a:r>
              <a:rPr lang="de-DE" b="1" u="sng" dirty="0">
                <a:latin typeface="Comic Sans MS" panose="030F0702030302020204" pitchFamily="66" charset="0"/>
              </a:rPr>
              <a:t> </a:t>
            </a:r>
          </a:p>
          <a:p>
            <a:r>
              <a:rPr lang="de-DE" dirty="0"/>
              <a:t>Erfolgssituationen schaffen </a:t>
            </a:r>
          </a:p>
          <a:p>
            <a:pPr marL="0" indent="0">
              <a:buNone/>
            </a:pPr>
            <a:r>
              <a:rPr lang="de-DE" dirty="0">
                <a:latin typeface="Calibri"/>
              </a:rPr>
              <a:t>→	positive Emotionen</a:t>
            </a:r>
          </a:p>
          <a:p>
            <a:pPr marL="0" indent="0">
              <a:buNone/>
            </a:pPr>
            <a:r>
              <a:rPr lang="de-DE" dirty="0">
                <a:latin typeface="Calibri"/>
              </a:rPr>
              <a:t>→	neue Erfahrungen werden verknüpft</a:t>
            </a:r>
          </a:p>
          <a:p>
            <a:pPr marL="0" indent="0">
              <a:buNone/>
            </a:pPr>
            <a:r>
              <a:rPr lang="de-DE" dirty="0">
                <a:latin typeface="Calibri"/>
              </a:rPr>
              <a:t>→	Lernprozesse werden gestartet</a:t>
            </a:r>
          </a:p>
          <a:p>
            <a:pPr marL="0" indent="0">
              <a:buNone/>
            </a:pPr>
            <a:r>
              <a:rPr lang="de-DE" dirty="0">
                <a:latin typeface="Calibri"/>
              </a:rPr>
              <a:t>→	Neugier und Selbstwertgefühl werden gesteigert</a:t>
            </a:r>
          </a:p>
          <a:p>
            <a:r>
              <a:rPr lang="de-DE" dirty="0">
                <a:latin typeface="Calibri"/>
              </a:rPr>
              <a:t>Angst hemmt diese Entwicklungen</a:t>
            </a:r>
          </a:p>
          <a:p>
            <a:r>
              <a:rPr lang="de-DE" dirty="0">
                <a:latin typeface="Calibri"/>
              </a:rPr>
              <a:t>Anregendes Umfeld und positive Stimulation wichtig</a:t>
            </a:r>
          </a:p>
          <a:p>
            <a:r>
              <a:rPr lang="de-DE" dirty="0">
                <a:latin typeface="Calibri"/>
              </a:rPr>
              <a:t>Frustrationstoleranz anheben</a:t>
            </a:r>
          </a:p>
          <a:p>
            <a:r>
              <a:rPr lang="de-DE" dirty="0">
                <a:latin typeface="Calibri"/>
              </a:rPr>
              <a:t>Ermutigung zum Fragen</a:t>
            </a:r>
            <a:endParaRPr lang="de-DE" dirty="0"/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42253"/>
            <a:ext cx="2808312" cy="9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8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u="sng" dirty="0"/>
              <a:t>Zuversicht</a:t>
            </a:r>
            <a:r>
              <a:rPr lang="de-DE" dirty="0"/>
              <a:t>  </a:t>
            </a:r>
          </a:p>
          <a:p>
            <a:r>
              <a:rPr lang="de-DE" dirty="0"/>
              <a:t>Annehmen</a:t>
            </a:r>
          </a:p>
          <a:p>
            <a:r>
              <a:rPr lang="de-DE" dirty="0"/>
              <a:t>Geborgenheit</a:t>
            </a:r>
          </a:p>
          <a:p>
            <a:r>
              <a:rPr lang="de-DE" dirty="0"/>
              <a:t>Keine Angst vor der Schule</a:t>
            </a:r>
          </a:p>
          <a:p>
            <a:r>
              <a:rPr lang="de-DE" dirty="0"/>
              <a:t>Kinder spüren Leistungserwartung</a:t>
            </a:r>
          </a:p>
          <a:p>
            <a:r>
              <a:rPr lang="de-DE" dirty="0"/>
              <a:t>Frühzeitiger Kontakt mit dem Fachpersonal</a:t>
            </a:r>
          </a:p>
          <a:p>
            <a:r>
              <a:rPr lang="de-DE" dirty="0"/>
              <a:t>Keine Panik</a:t>
            </a:r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04" y="5138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7" y="2348880"/>
            <a:ext cx="2808312" cy="9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4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516216" cy="533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048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20" y="1324207"/>
            <a:ext cx="6986736" cy="4625073"/>
          </a:xfrm>
        </p:spPr>
      </p:pic>
      <p:sp>
        <p:nvSpPr>
          <p:cNvPr id="8" name="Rechteck 7"/>
          <p:cNvSpPr/>
          <p:nvPr/>
        </p:nvSpPr>
        <p:spPr>
          <a:xfrm>
            <a:off x="1187624" y="2952307"/>
            <a:ext cx="6652356" cy="138499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de-DE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Die </a:t>
            </a:r>
            <a:r>
              <a:rPr lang="en-GB" altLang="de-DE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Natur</a:t>
            </a:r>
            <a:r>
              <a:rPr lang="en-GB" altLang="de-DE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will, </a:t>
            </a:r>
            <a:r>
              <a:rPr lang="en-GB" altLang="de-DE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dass</a:t>
            </a:r>
            <a:r>
              <a:rPr lang="en-GB" altLang="de-DE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Kinder </a:t>
            </a:r>
            <a:r>
              <a:rPr lang="en-GB" altLang="de-DE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Kinder</a:t>
            </a:r>
            <a:r>
              <a:rPr lang="en-GB" altLang="de-DE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sind</a:t>
            </a:r>
            <a:r>
              <a:rPr lang="en-GB" altLang="de-DE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, bevor </a:t>
            </a:r>
            <a:r>
              <a:rPr lang="en-GB" altLang="de-DE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sie</a:t>
            </a:r>
            <a:r>
              <a:rPr lang="en-GB" altLang="de-DE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erwachsen</a:t>
            </a:r>
            <a:r>
              <a:rPr lang="en-GB" altLang="de-DE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de-DE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werden</a:t>
            </a:r>
            <a:r>
              <a:rPr lang="en-GB" altLang="de-DE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br>
              <a:rPr lang="en-GB" altLang="de-DE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de-DE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(Jean-Jacques Rousseau)</a:t>
            </a:r>
            <a:endParaRPr lang="de-DE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11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de-DE" sz="4800" dirty="0">
                <a:latin typeface="Comic Sans MS" panose="030F0702030302020204" pitchFamily="66" charset="0"/>
              </a:rPr>
              <a:t>Wir alle wollen glückliche </a:t>
            </a:r>
          </a:p>
          <a:p>
            <a:pPr marL="0" indent="0" algn="ctr">
              <a:buNone/>
            </a:pPr>
            <a:r>
              <a:rPr lang="de-DE" sz="4800">
                <a:latin typeface="Comic Sans MS" panose="030F0702030302020204" pitchFamily="66" charset="0"/>
              </a:rPr>
              <a:t>Kinder!</a:t>
            </a:r>
            <a:endParaRPr lang="de-DE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63718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624736" cy="1143000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Intention des Informationsabends</a:t>
            </a:r>
          </a:p>
          <a:p>
            <a:pPr marL="0" indent="0">
              <a:buNone/>
            </a:pPr>
            <a:endParaRPr lang="de-DE" dirty="0">
              <a:latin typeface="Comic Sans MS" panose="030F0702030302020204" pitchFamily="66" charset="0"/>
            </a:endParaRPr>
          </a:p>
          <a:p>
            <a:r>
              <a:rPr lang="de-DE" dirty="0">
                <a:latin typeface="Comic Sans MS" panose="030F0702030302020204" pitchFamily="66" charset="0"/>
              </a:rPr>
              <a:t>Gemeinsam auf die Schule freuen</a:t>
            </a:r>
          </a:p>
          <a:p>
            <a:r>
              <a:rPr lang="de-DE" dirty="0">
                <a:latin typeface="Comic Sans MS" panose="030F0702030302020204" pitchFamily="66" charset="0"/>
              </a:rPr>
              <a:t>Sicherheit gewinnen</a:t>
            </a:r>
          </a:p>
          <a:p>
            <a:r>
              <a:rPr lang="de-DE" dirty="0">
                <a:latin typeface="Comic Sans MS" panose="030F0702030302020204" pitchFamily="66" charset="0"/>
              </a:rPr>
              <a:t>Ängste abbauen</a:t>
            </a:r>
          </a:p>
          <a:p>
            <a:r>
              <a:rPr lang="de-DE" dirty="0">
                <a:latin typeface="Comic Sans MS" panose="030F0702030302020204" pitchFamily="66" charset="0"/>
              </a:rPr>
              <a:t>Problem frühzeitig erkennen und angehen</a:t>
            </a:r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35" y="3356992"/>
            <a:ext cx="310453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5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500" dirty="0">
                <a:latin typeface="Comic Sans MS" panose="030F0702030302020204" pitchFamily="66" charset="0"/>
              </a:rPr>
              <a:t>Was wünschen Sie sich für Ihr Kind?</a:t>
            </a:r>
          </a:p>
          <a:p>
            <a:pPr marL="0" indent="0" algn="ctr">
              <a:buNone/>
            </a:pPr>
            <a:endParaRPr lang="de-DE" sz="25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de-DE" sz="2500" dirty="0">
                <a:latin typeface="Comic Sans MS" panose="030F0702030302020204" pitchFamily="66" charset="0"/>
              </a:rPr>
              <a:t>Was ist das Wichtigste für Ihr Kind?</a:t>
            </a:r>
          </a:p>
          <a:p>
            <a:pPr marL="0" indent="0" algn="ctr">
              <a:buNone/>
            </a:pPr>
            <a:endParaRPr lang="de-DE" sz="25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de-DE" sz="2500" dirty="0">
                <a:latin typeface="Comic Sans MS" panose="030F0702030302020204" pitchFamily="66" charset="0"/>
              </a:rPr>
              <a:t>Welche Erwartungen haben Sie oder hat Ihre Umgebung an Ihr Kind?</a:t>
            </a:r>
          </a:p>
          <a:p>
            <a:pPr marL="0" indent="0" algn="ctr">
              <a:buNone/>
            </a:pPr>
            <a:endParaRPr lang="de-DE" sz="25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de-DE" sz="2500" dirty="0">
                <a:latin typeface="Comic Sans MS" panose="030F0702030302020204" pitchFamily="66" charset="0"/>
              </a:rPr>
              <a:t>Stimmen die Erwartungen und Ihre Wünsche überein?</a:t>
            </a:r>
          </a:p>
          <a:p>
            <a:pPr marL="0" indent="0" algn="ctr">
              <a:buNone/>
            </a:pPr>
            <a:endParaRPr lang="de-DE" sz="25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de-DE" sz="2500" dirty="0">
                <a:latin typeface="Comic Sans MS" panose="030F0702030302020204" pitchFamily="66" charset="0"/>
              </a:rPr>
              <a:t>Wenn nicht, was ist wichtiger?</a:t>
            </a:r>
            <a:endParaRPr lang="de-DE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1988840"/>
            <a:ext cx="1647269" cy="5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Begriff der Schulreife</a:t>
            </a:r>
          </a:p>
          <a:p>
            <a:pPr marL="0" indent="0">
              <a:buNone/>
            </a:pPr>
            <a:endParaRPr lang="de-DE" sz="2800" dirty="0">
              <a:latin typeface="Comic Sans MS" panose="030F0702030302020204" pitchFamily="66" charset="0"/>
            </a:endParaRPr>
          </a:p>
          <a:p>
            <a:pPr marL="0" indent="0">
              <a:buNone/>
              <a:tabLst>
                <a:tab pos="1433513" algn="l"/>
              </a:tabLst>
            </a:pPr>
            <a:r>
              <a:rPr lang="de-DE" sz="2800" dirty="0">
                <a:latin typeface="Comic Sans MS" panose="030F0702030302020204" pitchFamily="66" charset="0"/>
              </a:rPr>
              <a:t>Früher: 	- Reifeprinzip</a:t>
            </a:r>
          </a:p>
          <a:p>
            <a:pPr marL="0" indent="0">
              <a:buNone/>
              <a:tabLst>
                <a:tab pos="1433513" algn="l"/>
              </a:tabLst>
            </a:pPr>
            <a:r>
              <a:rPr lang="de-DE" sz="2800" dirty="0">
                <a:latin typeface="Comic Sans MS" panose="030F0702030302020204" pitchFamily="66" charset="0"/>
              </a:rPr>
              <a:t>	- Körper (Hör-, Sehtest, Gesundheitsamt)</a:t>
            </a:r>
          </a:p>
          <a:p>
            <a:pPr marL="0" indent="0">
              <a:buNone/>
            </a:pPr>
            <a:endParaRPr lang="de-DE" sz="2800" dirty="0">
              <a:latin typeface="Comic Sans MS" panose="030F0702030302020204" pitchFamily="66" charset="0"/>
            </a:endParaRPr>
          </a:p>
          <a:p>
            <a:pPr marL="0" indent="0">
              <a:buNone/>
              <a:tabLst>
                <a:tab pos="1433513" algn="l"/>
              </a:tabLst>
            </a:pPr>
            <a:r>
              <a:rPr lang="de-DE" sz="2800" dirty="0">
                <a:latin typeface="Comic Sans MS" panose="030F0702030302020204" pitchFamily="66" charset="0"/>
              </a:rPr>
              <a:t>Heute: 	- Vorschule im Kindergarten</a:t>
            </a:r>
          </a:p>
          <a:p>
            <a:pPr marL="0" indent="0">
              <a:buNone/>
              <a:tabLst>
                <a:tab pos="1433513" algn="l"/>
              </a:tabLst>
            </a:pPr>
            <a:r>
              <a:rPr lang="de-DE" sz="2800" dirty="0">
                <a:latin typeface="Comic Sans MS" panose="030F0702030302020204" pitchFamily="66" charset="0"/>
              </a:rPr>
              <a:t>	- Kindergarten fördert die Fähigkeiten, die </a:t>
            </a:r>
          </a:p>
          <a:p>
            <a:pPr marL="0" indent="0">
              <a:buNone/>
              <a:tabLst>
                <a:tab pos="1433513" algn="l"/>
                <a:tab pos="1704975" algn="l"/>
              </a:tabLst>
            </a:pPr>
            <a:r>
              <a:rPr lang="de-DE" sz="2800" dirty="0">
                <a:latin typeface="Comic Sans MS" panose="030F0702030302020204" pitchFamily="66" charset="0"/>
              </a:rPr>
              <a:t>		in der Schule gebraucht werden</a:t>
            </a:r>
          </a:p>
          <a:p>
            <a:pPr marL="0" indent="0">
              <a:buNone/>
              <a:tabLst>
                <a:tab pos="1433513" algn="l"/>
                <a:tab pos="1704975" algn="l"/>
              </a:tabLst>
            </a:pPr>
            <a:r>
              <a:rPr lang="de-DE" sz="2800" dirty="0">
                <a:latin typeface="Comic Sans MS" panose="030F0702030302020204" pitchFamily="66" charset="0"/>
              </a:rPr>
              <a:t>	- Entwicklungsunterschiede werden 				ausgeglichen</a:t>
            </a:r>
          </a:p>
          <a:p>
            <a:pPr marL="0" indent="0">
              <a:buNone/>
              <a:tabLst>
                <a:tab pos="1433513" algn="l"/>
                <a:tab pos="1704975" algn="l"/>
              </a:tabLst>
            </a:pPr>
            <a:r>
              <a:rPr lang="de-DE" sz="2800" dirty="0">
                <a:latin typeface="Comic Sans MS" panose="030F0702030302020204" pitchFamily="66" charset="0"/>
              </a:rPr>
              <a:t>	- evtl. individuelle Förderung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5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2808312" cy="9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5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u="sng" dirty="0">
                <a:latin typeface="Comic Sans MS" panose="030F0702030302020204" pitchFamily="66" charset="0"/>
              </a:rPr>
              <a:t>Selbstwertgefühl</a:t>
            </a:r>
          </a:p>
          <a:p>
            <a:r>
              <a:rPr lang="de-DE" dirty="0">
                <a:latin typeface="Comic Sans MS" panose="030F0702030302020204" pitchFamily="66" charset="0"/>
              </a:rPr>
              <a:t>Sicherheit geben</a:t>
            </a:r>
          </a:p>
          <a:p>
            <a:r>
              <a:rPr lang="de-DE" dirty="0">
                <a:latin typeface="Comic Sans MS" panose="030F0702030302020204" pitchFamily="66" charset="0"/>
              </a:rPr>
              <a:t>Ehrliches Loben und positives Verstärken</a:t>
            </a:r>
          </a:p>
          <a:p>
            <a:r>
              <a:rPr lang="de-DE" dirty="0">
                <a:latin typeface="Comic Sans MS" panose="030F0702030302020204" pitchFamily="66" charset="0"/>
              </a:rPr>
              <a:t>Möglichkeiten schaffen, stolz auf eigene Leistungen zu sein</a:t>
            </a:r>
          </a:p>
          <a:p>
            <a:r>
              <a:rPr lang="de-DE" dirty="0">
                <a:latin typeface="Comic Sans MS" panose="030F0702030302020204" pitchFamily="66" charset="0"/>
              </a:rPr>
              <a:t>Grenzen von Erfolg und Misserfolge ausloten lassen</a:t>
            </a:r>
          </a:p>
          <a:p>
            <a:pPr marL="0" indent="0">
              <a:buNone/>
            </a:pPr>
            <a:endParaRPr lang="de-D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5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42253"/>
            <a:ext cx="2808312" cy="9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8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u="sng" dirty="0">
                <a:latin typeface="Comic Sans MS" panose="030F0702030302020204" pitchFamily="66" charset="0"/>
              </a:rPr>
              <a:t>Selbstständigkeit  </a:t>
            </a:r>
          </a:p>
          <a:p>
            <a:r>
              <a:rPr lang="de-DE" dirty="0">
                <a:latin typeface="Comic Sans MS" panose="030F0702030302020204" pitchFamily="66" charset="0"/>
              </a:rPr>
              <a:t>Anziehen, Toilette gehen</a:t>
            </a:r>
          </a:p>
          <a:p>
            <a:r>
              <a:rPr lang="de-DE" dirty="0">
                <a:latin typeface="Comic Sans MS" panose="030F0702030302020204" pitchFamily="66" charset="0"/>
              </a:rPr>
              <a:t>Strukturierter Tagesablauf, Morgensituation</a:t>
            </a:r>
          </a:p>
          <a:p>
            <a:r>
              <a:rPr lang="de-DE" dirty="0">
                <a:latin typeface="Comic Sans MS" panose="030F0702030302020204" pitchFamily="66" charset="0"/>
              </a:rPr>
              <a:t>Eigene Sachen erkennen</a:t>
            </a:r>
          </a:p>
          <a:p>
            <a:r>
              <a:rPr lang="de-DE" dirty="0">
                <a:latin typeface="Comic Sans MS" panose="030F0702030302020204" pitchFamily="66" charset="0"/>
              </a:rPr>
              <a:t>Gemeinsam Schultasche einräumen (1. Schultag)</a:t>
            </a:r>
          </a:p>
          <a:p>
            <a:r>
              <a:rPr lang="de-DE" dirty="0">
                <a:latin typeface="Comic Sans MS" panose="030F0702030302020204" pitchFamily="66" charset="0"/>
              </a:rPr>
              <a:t>Konflikte annehmen, um Selbstständigkeit zu fördern</a:t>
            </a:r>
          </a:p>
          <a:p>
            <a:r>
              <a:rPr lang="de-DE" dirty="0">
                <a:latin typeface="Comic Sans MS" panose="030F0702030302020204" pitchFamily="66" charset="0"/>
              </a:rPr>
              <a:t>Klare Grenzen setzen, Orientierung geben </a:t>
            </a:r>
          </a:p>
          <a:p>
            <a:endParaRPr lang="de-DE" dirty="0"/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8" y="1772816"/>
            <a:ext cx="2808312" cy="9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8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u="sng" dirty="0">
                <a:latin typeface="Comic Sans MS" panose="030F0702030302020204" pitchFamily="66" charset="0"/>
              </a:rPr>
              <a:t>Sozialverhalten</a:t>
            </a:r>
            <a:endParaRPr lang="de-DE" dirty="0">
              <a:latin typeface="Comic Sans MS" panose="030F0702030302020204" pitchFamily="66" charset="0"/>
            </a:endParaRPr>
          </a:p>
          <a:p>
            <a:endParaRPr lang="de-DE" dirty="0">
              <a:latin typeface="Comic Sans MS" panose="030F0702030302020204" pitchFamily="66" charset="0"/>
            </a:endParaRPr>
          </a:p>
          <a:p>
            <a:r>
              <a:rPr lang="de-DE" dirty="0">
                <a:latin typeface="Comic Sans MS" panose="030F0702030302020204" pitchFamily="66" charset="0"/>
              </a:rPr>
              <a:t>Gute soziale Kontakte sind wichtig</a:t>
            </a:r>
          </a:p>
          <a:p>
            <a:r>
              <a:rPr lang="de-DE" dirty="0">
                <a:latin typeface="Comic Sans MS" panose="030F0702030302020204" pitchFamily="66" charset="0"/>
              </a:rPr>
              <a:t>Verabredungen treffen und einhalten</a:t>
            </a:r>
          </a:p>
          <a:p>
            <a:r>
              <a:rPr lang="de-DE" dirty="0">
                <a:latin typeface="Comic Sans MS" panose="030F0702030302020204" pitchFamily="66" charset="0"/>
              </a:rPr>
              <a:t>Vereine</a:t>
            </a:r>
          </a:p>
          <a:p>
            <a:pPr marL="0" indent="0">
              <a:buNone/>
            </a:pPr>
            <a:endParaRPr lang="de-D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→ Dies fördert die Zusammenarbeit mit anderen, sich einzuordnen und die Regeln des Zusammenlebens einzuhalten.</a:t>
            </a:r>
          </a:p>
          <a:p>
            <a:endParaRPr lang="de-DE" dirty="0"/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2808312" cy="9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b="1" u="sng" dirty="0">
                <a:latin typeface="Comic Sans MS" panose="030F0702030302020204" pitchFamily="66" charset="0"/>
              </a:rPr>
              <a:t>Sozialverhalten  </a:t>
            </a:r>
          </a:p>
          <a:p>
            <a:r>
              <a:rPr lang="de-DE" dirty="0">
                <a:latin typeface="Comic Sans MS" panose="030F0702030302020204" pitchFamily="66" charset="0"/>
              </a:rPr>
              <a:t>Kann mein Kind auf andere zugehen und mitspielen?</a:t>
            </a:r>
          </a:p>
          <a:p>
            <a:r>
              <a:rPr lang="de-DE" dirty="0">
                <a:latin typeface="Comic Sans MS" panose="030F0702030302020204" pitchFamily="66" charset="0"/>
              </a:rPr>
              <a:t>Nimmt es Rücksicht auf Schwächere?</a:t>
            </a:r>
          </a:p>
          <a:p>
            <a:r>
              <a:rPr lang="de-DE" dirty="0">
                <a:latin typeface="Comic Sans MS" panose="030F0702030302020204" pitchFamily="66" charset="0"/>
              </a:rPr>
              <a:t>Kann es in der Familie einem kleineren Bereich regelmäßig Verantwortung übernehmen?</a:t>
            </a:r>
          </a:p>
          <a:p>
            <a:r>
              <a:rPr lang="de-DE" dirty="0">
                <a:latin typeface="Comic Sans MS" panose="030F0702030302020204" pitchFamily="66" charset="0"/>
              </a:rPr>
              <a:t>Wie reagiert es auf Belastungen innerhalb der Familie?</a:t>
            </a:r>
          </a:p>
          <a:p>
            <a:r>
              <a:rPr lang="de-DE" dirty="0">
                <a:latin typeface="Comic Sans MS" panose="030F0702030302020204" pitchFamily="66" charset="0"/>
              </a:rPr>
              <a:t>Kann es sich bei anderen entschuldigen?</a:t>
            </a:r>
          </a:p>
          <a:p>
            <a:r>
              <a:rPr lang="de-DE" dirty="0">
                <a:latin typeface="Comic Sans MS" panose="030F0702030302020204" pitchFamily="66" charset="0"/>
              </a:rPr>
              <a:t>Kann es sich für andere mitfreuen?</a:t>
            </a:r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08521"/>
            <a:ext cx="2448272" cy="8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u="sng" dirty="0">
                <a:latin typeface="Comic Sans MS" panose="030F0702030302020204" pitchFamily="66" charset="0"/>
              </a:rPr>
              <a:t>Motorische Fähigkeiten </a:t>
            </a:r>
            <a:endParaRPr lang="de-DE" dirty="0">
              <a:latin typeface="Comic Sans MS" panose="030F0702030302020204" pitchFamily="66" charset="0"/>
            </a:endParaRPr>
          </a:p>
          <a:p>
            <a:r>
              <a:rPr lang="de-DE" dirty="0">
                <a:latin typeface="Comic Sans MS" panose="030F0702030302020204" pitchFamily="66" charset="0"/>
              </a:rPr>
              <a:t>Stifthaltung</a:t>
            </a:r>
          </a:p>
          <a:p>
            <a:r>
              <a:rPr lang="de-DE" dirty="0">
                <a:latin typeface="Comic Sans MS" panose="030F0702030302020204" pitchFamily="66" charset="0"/>
              </a:rPr>
              <a:t>Schneiden, Kleben, Malen, Kneten</a:t>
            </a:r>
          </a:p>
          <a:p>
            <a:r>
              <a:rPr lang="de-DE" dirty="0">
                <a:latin typeface="Comic Sans MS" panose="030F0702030302020204" pitchFamily="66" charset="0"/>
              </a:rPr>
              <a:t>Grobmotorik wichtig</a:t>
            </a:r>
          </a:p>
          <a:p>
            <a:r>
              <a:rPr lang="de-DE" dirty="0">
                <a:latin typeface="Comic Sans MS" panose="030F0702030302020204" pitchFamily="66" charset="0"/>
              </a:rPr>
              <a:t>Helfen in der Küche, Werkstatt</a:t>
            </a:r>
          </a:p>
          <a:p>
            <a:r>
              <a:rPr lang="de-DE" dirty="0">
                <a:latin typeface="Comic Sans MS" panose="030F0702030302020204" pitchFamily="66" charset="0"/>
              </a:rPr>
              <a:t>Aus der Flasche gießen lassen</a:t>
            </a:r>
          </a:p>
          <a:p>
            <a:r>
              <a:rPr lang="de-DE" dirty="0">
                <a:latin typeface="Comic Sans MS" panose="030F0702030302020204" pitchFamily="66" charset="0"/>
              </a:rPr>
              <a:t>Ausmalen</a:t>
            </a:r>
          </a:p>
          <a:p>
            <a:r>
              <a:rPr lang="de-DE" dirty="0">
                <a:latin typeface="Comic Sans MS" panose="030F0702030302020204" pitchFamily="66" charset="0"/>
              </a:rPr>
              <a:t>Treppensteigen</a:t>
            </a:r>
          </a:p>
          <a:p>
            <a:r>
              <a:rPr lang="de-DE" dirty="0">
                <a:latin typeface="Comic Sans MS" panose="030F0702030302020204" pitchFamily="66" charset="0"/>
              </a:rPr>
              <a:t>Stehen auf einem Bein</a:t>
            </a:r>
          </a:p>
          <a:p>
            <a:r>
              <a:rPr lang="de-DE" dirty="0">
                <a:latin typeface="Comic Sans MS" panose="030F0702030302020204" pitchFamily="66" charset="0"/>
              </a:rPr>
              <a:t>Hüpfen mit geschlossenen Beinen</a:t>
            </a:r>
          </a:p>
          <a:p>
            <a:r>
              <a:rPr lang="de-DE" dirty="0">
                <a:latin typeface="Comic Sans MS" panose="030F0702030302020204" pitchFamily="66" charset="0"/>
              </a:rPr>
              <a:t>Linkshänder</a:t>
            </a:r>
          </a:p>
          <a:p>
            <a:r>
              <a:rPr lang="de-DE" dirty="0">
                <a:latin typeface="Comic Sans MS" panose="030F0702030302020204" pitchFamily="66" charset="0"/>
              </a:rPr>
              <a:t>Perlen auffädeln</a:t>
            </a:r>
          </a:p>
          <a:p>
            <a:r>
              <a:rPr lang="de-DE" dirty="0">
                <a:latin typeface="Comic Sans MS" panose="030F0702030302020204" pitchFamily="66" charset="0"/>
              </a:rPr>
              <a:t>Schere richtig gebrauchen</a:t>
            </a:r>
          </a:p>
        </p:txBody>
      </p:sp>
      <p:pic>
        <p:nvPicPr>
          <p:cNvPr id="4" name="Picture 2" descr="https://www.schulberatung.bayern.de/imperia/md/images/webseit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473"/>
            <a:ext cx="1296144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Elternabend Vorschuleltern</a:t>
            </a:r>
            <a:endParaRPr lang="de-DE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82" y="2142102"/>
            <a:ext cx="3284932" cy="11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4594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Bildschirmpräsentation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Larissa</vt:lpstr>
      <vt:lpstr>Elternabend Vorschuleltern 2023</vt:lpstr>
      <vt:lpstr>Elternabend Vorschuleltern</vt:lpstr>
      <vt:lpstr>Elternabend Vorschuleltern</vt:lpstr>
      <vt:lpstr>Elternabend Vorschuleltern</vt:lpstr>
      <vt:lpstr>Elternabend Vorschuleltern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Elternabend Vorschuleltern</dc:title>
  <dc:creator>Martin 1</dc:creator>
  <cp:lastModifiedBy>Susanne Grammel</cp:lastModifiedBy>
  <cp:revision>16</cp:revision>
  <dcterms:created xsi:type="dcterms:W3CDTF">2017-11-08T07:46:51Z</dcterms:created>
  <dcterms:modified xsi:type="dcterms:W3CDTF">2023-01-17T06:07:50Z</dcterms:modified>
</cp:coreProperties>
</file>